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256" r:id="rId5"/>
    <p:sldId id="333" r:id="rId6"/>
    <p:sldId id="271" r:id="rId7"/>
    <p:sldId id="319" r:id="rId8"/>
    <p:sldId id="334" r:id="rId9"/>
    <p:sldId id="285" r:id="rId10"/>
    <p:sldId id="337" r:id="rId11"/>
    <p:sldId id="335" r:id="rId12"/>
    <p:sldId id="338" r:id="rId13"/>
    <p:sldId id="340" r:id="rId14"/>
    <p:sldId id="339" r:id="rId15"/>
    <p:sldId id="336" r:id="rId16"/>
    <p:sldId id="341" r:id="rId17"/>
    <p:sldId id="343" r:id="rId18"/>
    <p:sldId id="342" r:id="rId19"/>
    <p:sldId id="344" r:id="rId20"/>
    <p:sldId id="345" r:id="rId21"/>
    <p:sldId id="346" r:id="rId22"/>
    <p:sldId id="347" r:id="rId23"/>
    <p:sldId id="293" r:id="rId24"/>
    <p:sldId id="348" r:id="rId25"/>
    <p:sldId id="282" r:id="rId26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시작" id="{E75E278A-FF0E-49A4-B170-79828D63BBAD}">
          <p14:sldIdLst>
            <p14:sldId id="256"/>
            <p14:sldId id="333"/>
            <p14:sldId id="271"/>
            <p14:sldId id="319"/>
            <p14:sldId id="334"/>
            <p14:sldId id="285"/>
            <p14:sldId id="337"/>
            <p14:sldId id="335"/>
            <p14:sldId id="338"/>
            <p14:sldId id="340"/>
            <p14:sldId id="339"/>
            <p14:sldId id="336"/>
            <p14:sldId id="341"/>
            <p14:sldId id="343"/>
            <p14:sldId id="342"/>
            <p14:sldId id="344"/>
            <p14:sldId id="345"/>
            <p14:sldId id="346"/>
            <p14:sldId id="347"/>
            <p14:sldId id="293"/>
            <p14:sldId id="348"/>
          </p14:sldIdLst>
        </p14:section>
        <p14:section name="자세한 정보" id="{2CC34DB2-6590-42C0-AD4B-A04C6060184E}">
          <p14:sldIdLst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만든 이" initials="오전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D24726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241" autoAdjust="0"/>
  </p:normalViewPr>
  <p:slideViewPr>
    <p:cSldViewPr snapToGrid="0">
      <p:cViewPr varScale="1">
        <p:scale>
          <a:sx n="79" d="100"/>
          <a:sy n="79" d="100"/>
        </p:scale>
        <p:origin x="147" y="3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6615A47-BAB8-40E2-A1ED-9E90A072AC00}" type="datetime1">
              <a:rPr lang="ko-KR" altLang="en-US" smtClean="0">
                <a:latin typeface="+mj-ea"/>
                <a:ea typeface="+mj-ea"/>
              </a:rPr>
              <a:t>2021-04-30</a:t>
            </a:fld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en-US" altLang="ko-KR" smtClean="0">
                <a:latin typeface="+mj-ea"/>
                <a:ea typeface="+mj-ea"/>
              </a:rPr>
              <a:t>‹#›</a:t>
            </a:fld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DC06A2C1-A9EB-4898-A387-106DFED4BED0}" type="datetime1">
              <a:rPr lang="ko-KR" altLang="en-US" smtClean="0"/>
              <a:pPr/>
              <a:t>2021-04-30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ko-KR" alt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-KR" altLang="en-US" noProof="0" dirty="0"/>
              <a:t>마스터 텍스트 스타일을 편집하려면 클릭하세요</a:t>
            </a:r>
            <a:r>
              <a:rPr lang="en-US" altLang="ko-KR" noProof="0" dirty="0"/>
              <a:t>.</a:t>
            </a:r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DF61EA0F-A667-4B49-8422-0062BC55E249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noProof="0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altLang="ko-KR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ko-KR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3145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ko-KR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2739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ko-KR" smtClean="0"/>
              <a:pPr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4152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ko-KR" smtClean="0"/>
              <a:pPr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9359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ko-KR" smtClean="0"/>
              <a:pPr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9701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ko-KR" smtClean="0"/>
              <a:pPr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9507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ko-KR" smtClean="0"/>
              <a:pPr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8043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ko-KR" smtClean="0"/>
              <a:pPr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84055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ko-KR" smtClean="0"/>
              <a:pPr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8175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ko-KR" smtClean="0"/>
              <a:pPr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5718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ko-KR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16998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ko-KR" altLang="en-US" noProof="0" dirty="0">
                <a:latin typeface="+mj-ea"/>
                <a:ea typeface="+mj-ea"/>
              </a:rPr>
              <a:t>슬라이드 쇼 모드에서 화살표를 선택하여 링크를 방문하세요</a:t>
            </a:r>
            <a:r>
              <a:rPr lang="en-US" altLang="ko-KR" noProof="0" dirty="0">
                <a:latin typeface="+mj-ea"/>
                <a:ea typeface="+mj-ea"/>
              </a:rPr>
              <a:t>.</a:t>
            </a:r>
            <a:endParaRPr lang="ko-KR" altLang="en-US" noProof="0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altLang="ko-KR" smtClean="0"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1780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ko-KR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1268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ko-KR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0390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ko-KR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9877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ko-KR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7695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ko-KR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2187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ko-KR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5889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ko-KR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1371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sz="1800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ko-KR" altLang="en-US" sz="1800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2" name="직선 연결선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ko-KR" altLang="en-US" noProof="0" smtClean="0"/>
              <a:t>마스터 텍스트 스타일 편집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ko-KR" altLang="en-US" noProof="0" smtClean="0"/>
              <a:t>둘째 수준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ko-KR" altLang="en-US" noProof="0" smtClean="0"/>
              <a:t>셋째 수준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ko-KR" altLang="en-US" noProof="0" smtClean="0"/>
              <a:t>넷째 수준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ko-KR" altLang="en-US" noProof="0" smtClean="0"/>
              <a:t>다섯째 수준</a:t>
            </a:r>
            <a:endParaRPr lang="ko-KR" altLang="en-US" noProof="0" dirty="0"/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4EBB724D-71E1-4DCA-86A7-3E42B461DE10}" type="datetime1">
              <a:rPr lang="ko-KR" altLang="en-US" smtClean="0"/>
              <a:t>2021-04-30</a:t>
            </a:fld>
            <a:endParaRPr lang="ko-KR" altLang="en-US" dirty="0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9860EDB8-5305-433F-BE41-D7A86D811DB3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sz="1800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sz="1800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US" noProof="0" dirty="0"/>
          </a:p>
        </p:txBody>
      </p:sp>
      <p:sp>
        <p:nvSpPr>
          <p:cNvPr id="7" name="내용 개체 틀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ko-KR" altLang="en-US" noProof="0" smtClean="0"/>
              <a:t>마스터 텍스트 스타일 편집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ko-KR" altLang="en-US" noProof="0" smtClean="0"/>
              <a:t>둘째 수준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ko-KR" altLang="en-US" noProof="0" smtClean="0"/>
              <a:t>셋째 수준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ko-KR" altLang="en-US" noProof="0" smtClean="0"/>
              <a:t>넷째 수준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ko-KR" altLang="en-US" noProof="0" smtClean="0"/>
              <a:t>다섯째 수준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ko-KR" altLang="en-US" sz="1800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ko-KR" altLang="en-US" noProof="0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-KR" altLang="en-US" noProof="0" dirty="0"/>
              <a:t>마스터 텍스트 스타일을 편집하려면 클릭하세요</a:t>
            </a:r>
            <a:r>
              <a:rPr lang="en-US" altLang="ko-KR" noProof="0" dirty="0"/>
              <a:t>.</a:t>
            </a:r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664DCE5A-71AA-4BD9-B96E-5BE2121D3AB0}" type="datetime1">
              <a:rPr lang="ko-KR" altLang="en-US" smtClean="0"/>
              <a:t>2021-04-30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9860EDB8-5305-433F-BE41-D7A86D811DB3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  <p:cxnSp>
        <p:nvCxnSpPr>
          <p:cNvPr id="8" name="직선 연결선(S)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2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0" indent="0" algn="l" defTabSz="914400" rtl="0" eaLnBrk="1" latinLnBrk="1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228600" indent="-228600" algn="l" defTabSz="914400" rtl="0" eaLnBrk="1" latinLnBrk="1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685800" indent="-228600" algn="l" defTabSz="914400" rtl="0" eaLnBrk="1" latinLnBrk="1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143000" indent="-228600" algn="l" defTabSz="914400" rtl="0" eaLnBrk="1" latinLnBrk="1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1600200" indent="-228600" algn="l" defTabSz="914400" rtl="0" eaLnBrk="1" latinLnBrk="1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057400" indent="-228600" algn="l" defTabSz="914400" rtl="0" eaLnBrk="1" latinLnBrk="1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1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1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13978" y="322592"/>
            <a:ext cx="10515600" cy="2387600"/>
          </a:xfrm>
        </p:spPr>
        <p:txBody>
          <a:bodyPr rtlCol="0" anchor="ctr" anchorCtr="0">
            <a:normAutofit fontScale="90000"/>
          </a:bodyPr>
          <a:lstStyle/>
          <a:p>
            <a:pPr algn="ctr"/>
            <a:r>
              <a:rPr lang="en-US" altLang="ko-KR" sz="4800" dirty="0" smtClean="0">
                <a:solidFill>
                  <a:schemeClr val="bg1"/>
                </a:solidFill>
              </a:rPr>
              <a:t>All That Glitters: The Effect of Attention and News on the Buying Behavior of Individual and Institutional Investors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  <p:sp>
        <p:nvSpPr>
          <p:cNvPr id="3" name="부제 2"/>
          <p:cNvSpPr>
            <a:spLocks noGrp="1"/>
          </p:cNvSpPr>
          <p:nvPr>
            <p:ph type="subTitle" idx="4294967295"/>
          </p:nvPr>
        </p:nvSpPr>
        <p:spPr>
          <a:xfrm>
            <a:off x="6146464" y="4876962"/>
            <a:ext cx="4911115" cy="77294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en-US" altLang="ko-KR" sz="2400" dirty="0" smtClean="0">
                <a:solidFill>
                  <a:schemeClr val="bg1"/>
                </a:solidFill>
              </a:rPr>
              <a:t>BCG lab seminar </a:t>
            </a:r>
            <a:r>
              <a:rPr lang="en-US" altLang="ko-KR" sz="2400" dirty="0" smtClean="0">
                <a:solidFill>
                  <a:schemeClr val="bg1"/>
                </a:solidFill>
              </a:rPr>
              <a:t>Apr 30</a:t>
            </a:r>
            <a:r>
              <a:rPr lang="en-US" altLang="ko-KR" sz="2400" baseline="30000" dirty="0" smtClean="0">
                <a:solidFill>
                  <a:schemeClr val="bg1"/>
                </a:solidFill>
              </a:rPr>
              <a:t>th</a:t>
            </a:r>
            <a:r>
              <a:rPr lang="en-US" altLang="ko-KR" sz="2400" dirty="0" smtClean="0">
                <a:solidFill>
                  <a:schemeClr val="bg1"/>
                </a:solidFill>
              </a:rPr>
              <a:t>, 2021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부제 2"/>
          <p:cNvSpPr txBox="1">
            <a:spLocks/>
          </p:cNvSpPr>
          <p:nvPr/>
        </p:nvSpPr>
        <p:spPr>
          <a:xfrm>
            <a:off x="5982962" y="2849472"/>
            <a:ext cx="4965615" cy="772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228600" indent="-228600" algn="l" defTabSz="914400" rtl="0" eaLnBrk="1" latinLnBrk="1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685800" indent="-228600" algn="l" defTabSz="914400" rtl="0" eaLnBrk="1" latinLnBrk="1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143000" indent="-228600" algn="l" defTabSz="914400" rtl="0" eaLnBrk="1" latinLnBrk="1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600200" indent="-228600" algn="l" defTabSz="914400" rtl="0" eaLnBrk="1" latinLnBrk="1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057400" indent="-228600" algn="l" defTabSz="914400" rtl="0" eaLnBrk="1" latinLnBrk="1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1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1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1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smtClean="0">
                <a:solidFill>
                  <a:schemeClr val="bg1"/>
                </a:solidFill>
              </a:rPr>
              <a:t>Brad M. Barber &amp; Terrance </a:t>
            </a:r>
            <a:r>
              <a:rPr lang="en-US" altLang="ko-KR" sz="2400" dirty="0" err="1" smtClean="0">
                <a:solidFill>
                  <a:schemeClr val="bg1"/>
                </a:solidFill>
              </a:rPr>
              <a:t>Odean</a:t>
            </a:r>
            <a:endParaRPr lang="en-US" altLang="ko-K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11372050" cy="640080"/>
          </a:xfrm>
        </p:spPr>
        <p:txBody>
          <a:bodyPr rtlCol="0">
            <a:noAutofit/>
          </a:bodyPr>
          <a:lstStyle/>
          <a:p>
            <a:pPr rtl="0"/>
            <a:r>
              <a:rPr lang="en-US" altLang="ko-KR" dirty="0" smtClean="0">
                <a:cs typeface="Segoe UI Light" panose="020B0502040204020203" pitchFamily="34" charset="0"/>
              </a:rPr>
              <a:t>Fig 2. Buy-Sell Imbalances of actual data</a:t>
            </a:r>
            <a:endParaRPr lang="ko-KR" altLang="en-US" dirty="0">
              <a:cs typeface="Segoe UI Light" panose="020B0502040204020203" pitchFamily="34" charset="0"/>
            </a:endParaRPr>
          </a:p>
        </p:txBody>
      </p:sp>
      <p:sp>
        <p:nvSpPr>
          <p:cNvPr id="38" name="내용 개체 틀 17"/>
          <p:cNvSpPr txBox="1">
            <a:spLocks/>
          </p:cNvSpPr>
          <p:nvPr/>
        </p:nvSpPr>
        <p:spPr>
          <a:xfrm>
            <a:off x="541609" y="1314071"/>
            <a:ext cx="11224477" cy="5365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10" y="1463258"/>
            <a:ext cx="5487124" cy="496907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231" y="1463258"/>
            <a:ext cx="5382982" cy="496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5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11372050" cy="640080"/>
          </a:xfrm>
        </p:spPr>
        <p:txBody>
          <a:bodyPr rtlCol="0">
            <a:noAutofit/>
          </a:bodyPr>
          <a:lstStyle/>
          <a:p>
            <a:pPr rtl="0"/>
            <a:r>
              <a:rPr lang="en-US" altLang="ko-KR" dirty="0" smtClean="0">
                <a:cs typeface="Segoe UI Light" panose="020B0502040204020203" pitchFamily="34" charset="0"/>
              </a:rPr>
              <a:t>1.3 News sorts</a:t>
            </a:r>
            <a:endParaRPr lang="ko-KR" altLang="en-US" dirty="0">
              <a:cs typeface="Segoe UI Light" panose="020B0502040204020203" pitchFamily="34" charset="0"/>
            </a:endParaRPr>
          </a:p>
        </p:txBody>
      </p:sp>
      <p:sp>
        <p:nvSpPr>
          <p:cNvPr id="38" name="내용 개체 틀 17"/>
          <p:cNvSpPr txBox="1">
            <a:spLocks/>
          </p:cNvSpPr>
          <p:nvPr/>
        </p:nvSpPr>
        <p:spPr>
          <a:xfrm>
            <a:off x="541609" y="1314071"/>
            <a:ext cx="11224477" cy="5365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4" y="1314072"/>
            <a:ext cx="10452657" cy="522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2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11372050" cy="640080"/>
          </a:xfrm>
        </p:spPr>
        <p:txBody>
          <a:bodyPr rtlCol="0">
            <a:noAutofit/>
          </a:bodyPr>
          <a:lstStyle/>
          <a:p>
            <a:pPr rtl="0"/>
            <a:r>
              <a:rPr lang="en-US" altLang="ko-KR" dirty="0" smtClean="0">
                <a:cs typeface="Segoe UI Light" panose="020B0502040204020203" pitchFamily="34" charset="0"/>
              </a:rPr>
              <a:t>Fig</a:t>
            </a:r>
            <a:r>
              <a:rPr lang="en-US" altLang="ko-KR" dirty="0" smtClean="0">
                <a:cs typeface="Segoe UI Light" panose="020B0502040204020203" pitchFamily="34" charset="0"/>
              </a:rPr>
              <a:t>.3 Buy-Sell Imbalances sorted by them all</a:t>
            </a:r>
            <a:endParaRPr lang="ko-KR" altLang="en-US" dirty="0">
              <a:cs typeface="Segoe UI Light" panose="020B0502040204020203" pitchFamily="34" charset="0"/>
            </a:endParaRPr>
          </a:p>
        </p:txBody>
      </p:sp>
      <p:sp>
        <p:nvSpPr>
          <p:cNvPr id="38" name="내용 개체 틀 17"/>
          <p:cNvSpPr txBox="1">
            <a:spLocks/>
          </p:cNvSpPr>
          <p:nvPr/>
        </p:nvSpPr>
        <p:spPr>
          <a:xfrm>
            <a:off x="541609" y="1314071"/>
            <a:ext cx="11224477" cy="5365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09" y="1416450"/>
            <a:ext cx="5671466" cy="475458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4662" y="1416449"/>
            <a:ext cx="5160036" cy="475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4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11372050" cy="640080"/>
          </a:xfrm>
        </p:spPr>
        <p:txBody>
          <a:bodyPr rtlCol="0">
            <a:noAutofit/>
          </a:bodyPr>
          <a:lstStyle/>
          <a:p>
            <a:pPr rtl="0"/>
            <a:r>
              <a:rPr lang="en-US" altLang="ko-KR" dirty="0" smtClean="0">
                <a:cs typeface="Segoe UI Light" panose="020B0502040204020203" pitchFamily="34" charset="0"/>
              </a:rPr>
              <a:t>1.4 Size partitions (by market capitalization)</a:t>
            </a:r>
            <a:endParaRPr lang="ko-KR" altLang="en-US" dirty="0">
              <a:cs typeface="Segoe UI Light" panose="020B0502040204020203" pitchFamily="34" charset="0"/>
            </a:endParaRPr>
          </a:p>
        </p:txBody>
      </p:sp>
      <p:sp>
        <p:nvSpPr>
          <p:cNvPr id="38" name="내용 개체 틀 17"/>
          <p:cNvSpPr txBox="1">
            <a:spLocks/>
          </p:cNvSpPr>
          <p:nvPr/>
        </p:nvSpPr>
        <p:spPr>
          <a:xfrm>
            <a:off x="541609" y="1314071"/>
            <a:ext cx="11224477" cy="5365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092" y="1261884"/>
            <a:ext cx="6140407" cy="529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1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11372050" cy="640080"/>
          </a:xfrm>
        </p:spPr>
        <p:txBody>
          <a:bodyPr rtlCol="0">
            <a:noAutofit/>
          </a:bodyPr>
          <a:lstStyle/>
          <a:p>
            <a:pPr rtl="0"/>
            <a:r>
              <a:rPr lang="en-US" altLang="ko-KR" dirty="0" smtClean="0">
                <a:cs typeface="Segoe UI Light" panose="020B0502040204020203" pitchFamily="34" charset="0"/>
              </a:rPr>
              <a:t>1.4 Size partitions (by market capitalization)</a:t>
            </a:r>
            <a:endParaRPr lang="ko-KR" altLang="en-US" dirty="0">
              <a:cs typeface="Segoe UI Light" panose="020B0502040204020203" pitchFamily="34" charset="0"/>
            </a:endParaRPr>
          </a:p>
        </p:txBody>
      </p:sp>
      <p:sp>
        <p:nvSpPr>
          <p:cNvPr id="38" name="내용 개체 틀 17"/>
          <p:cNvSpPr txBox="1">
            <a:spLocks/>
          </p:cNvSpPr>
          <p:nvPr/>
        </p:nvSpPr>
        <p:spPr>
          <a:xfrm>
            <a:off x="541609" y="1314071"/>
            <a:ext cx="11224477" cy="5365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04" y="1314071"/>
            <a:ext cx="5684617" cy="519573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816" y="2534422"/>
            <a:ext cx="5307856" cy="29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2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11372050" cy="640080"/>
          </a:xfrm>
        </p:spPr>
        <p:txBody>
          <a:bodyPr rtlCol="0">
            <a:noAutofit/>
          </a:bodyPr>
          <a:lstStyle/>
          <a:p>
            <a:pPr rtl="0"/>
            <a:r>
              <a:rPr lang="en-US" altLang="ko-KR" dirty="0" smtClean="0">
                <a:cs typeface="Segoe UI Light" panose="020B0502040204020203" pitchFamily="34" charset="0"/>
              </a:rPr>
              <a:t>1.5 Earnings and dividend announcements</a:t>
            </a:r>
            <a:endParaRPr lang="ko-KR" altLang="en-US" dirty="0">
              <a:cs typeface="Segoe UI Light" panose="020B0502040204020203" pitchFamily="34" charset="0"/>
            </a:endParaRPr>
          </a:p>
        </p:txBody>
      </p:sp>
      <p:sp>
        <p:nvSpPr>
          <p:cNvPr id="38" name="내용 개체 틀 17"/>
          <p:cNvSpPr txBox="1">
            <a:spLocks/>
          </p:cNvSpPr>
          <p:nvPr/>
        </p:nvSpPr>
        <p:spPr>
          <a:xfrm>
            <a:off x="541609" y="1314071"/>
            <a:ext cx="11224477" cy="5365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205" y="1256758"/>
            <a:ext cx="5208179" cy="524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6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11372050" cy="640080"/>
          </a:xfrm>
        </p:spPr>
        <p:txBody>
          <a:bodyPr rtlCol="0">
            <a:noAutofit/>
          </a:bodyPr>
          <a:lstStyle/>
          <a:p>
            <a:pPr rtl="0"/>
            <a:r>
              <a:rPr lang="en-US" altLang="ko-KR" dirty="0" smtClean="0">
                <a:cs typeface="Segoe UI Light" panose="020B0502040204020203" pitchFamily="34" charset="0"/>
              </a:rPr>
              <a:t>2. Short-Sale Constraints</a:t>
            </a:r>
            <a:endParaRPr lang="ko-KR" altLang="en-US" dirty="0">
              <a:cs typeface="Segoe UI Light" panose="020B0502040204020203" pitchFamily="34" charset="0"/>
            </a:endParaRPr>
          </a:p>
        </p:txBody>
      </p:sp>
      <p:sp>
        <p:nvSpPr>
          <p:cNvPr id="38" name="내용 개체 틀 17"/>
          <p:cNvSpPr txBox="1">
            <a:spLocks/>
          </p:cNvSpPr>
          <p:nvPr/>
        </p:nvSpPr>
        <p:spPr>
          <a:xfrm>
            <a:off x="541609" y="1314071"/>
            <a:ext cx="11224477" cy="5365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42" y="1269287"/>
            <a:ext cx="5949982" cy="526764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130" y="1361569"/>
            <a:ext cx="4855511" cy="512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9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11372050" cy="640080"/>
          </a:xfrm>
        </p:spPr>
        <p:txBody>
          <a:bodyPr rtlCol="0">
            <a:noAutofit/>
          </a:bodyPr>
          <a:lstStyle/>
          <a:p>
            <a:pPr rtl="0"/>
            <a:r>
              <a:rPr lang="en-US" altLang="ko-KR" dirty="0" smtClean="0">
                <a:cs typeface="Segoe UI Light" panose="020B0502040204020203" pitchFamily="34" charset="0"/>
              </a:rPr>
              <a:t>2. Short-Sale Constraints</a:t>
            </a:r>
            <a:endParaRPr lang="ko-KR" altLang="en-US" dirty="0">
              <a:cs typeface="Segoe UI Light" panose="020B0502040204020203" pitchFamily="34" charset="0"/>
            </a:endParaRPr>
          </a:p>
        </p:txBody>
      </p:sp>
      <p:sp>
        <p:nvSpPr>
          <p:cNvPr id="38" name="내용 개체 틀 17"/>
          <p:cNvSpPr txBox="1">
            <a:spLocks/>
          </p:cNvSpPr>
          <p:nvPr/>
        </p:nvSpPr>
        <p:spPr>
          <a:xfrm>
            <a:off x="541609" y="1314071"/>
            <a:ext cx="11224477" cy="5365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875" y="1314071"/>
            <a:ext cx="6552190" cy="521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4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8613915" cy="640080"/>
          </a:xfrm>
        </p:spPr>
        <p:txBody>
          <a:bodyPr rtlCol="0">
            <a:noAutofit/>
          </a:bodyPr>
          <a:lstStyle/>
          <a:p>
            <a:r>
              <a:rPr lang="en-US" altLang="ko-KR" dirty="0">
                <a:cs typeface="Segoe UI Light" panose="020B0502040204020203" pitchFamily="34" charset="0"/>
              </a:rPr>
              <a:t>Conclusion</a:t>
            </a:r>
            <a:endParaRPr lang="ko-KR" altLang="en-US" dirty="0">
              <a:cs typeface="Segoe UI Light" panose="020B0502040204020203" pitchFamily="34" charset="0"/>
            </a:endParaRPr>
          </a:p>
        </p:txBody>
      </p:sp>
      <p:sp>
        <p:nvSpPr>
          <p:cNvPr id="38" name="내용 개체 틀 17"/>
          <p:cNvSpPr txBox="1">
            <a:spLocks/>
          </p:cNvSpPr>
          <p:nvPr/>
        </p:nvSpPr>
        <p:spPr>
          <a:xfrm>
            <a:off x="541609" y="1524707"/>
            <a:ext cx="11224477" cy="4924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  <a:p>
            <a:pPr marL="0" lvl="0" indent="0" rtl="0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       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This paper shows that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individual investors are net buyers of attention-grabbing stocks, e.g., stocks experiencing high abnormal trading volume, stocks with extreme one-day returns, and stocks in the news.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  <a:p>
            <a:pPr marL="0" lv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    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Attention-driven buying results from the difficulty that investors have searching the thousands of stocks they can potentially buy</a:t>
            </a:r>
            <a:endParaRPr lang="en-US" altLang="ko-KR" sz="2000" dirty="0" smtClean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  <a:p>
            <a:pPr marL="0" lv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  <a:p>
            <a:pPr marL="0" lv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    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Individual investors do not face the same search problem when selling because they tend to sell only stocks they already own.</a:t>
            </a:r>
            <a:endParaRPr lang="ko-KR" altLang="en-US" sz="2000" dirty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</p:txBody>
      </p:sp>
      <p:grpSp>
        <p:nvGrpSpPr>
          <p:cNvPr id="6" name="그룹 5" descr="1단계를 나타내는 숫자 1이 표시된 작은 원"/>
          <p:cNvGrpSpPr/>
          <p:nvPr/>
        </p:nvGrpSpPr>
        <p:grpSpPr bwMode="blackWhite">
          <a:xfrm>
            <a:off x="539408" y="2078743"/>
            <a:ext cx="485933" cy="356792"/>
            <a:chOff x="6953426" y="711274"/>
            <a:chExt cx="558179" cy="409838"/>
          </a:xfrm>
        </p:grpSpPr>
        <p:sp>
          <p:nvSpPr>
            <p:cNvPr id="7" name="타원 6" descr="작은 원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" name="텍스트 상자 19" descr="숫자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ko-KR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Segoe UI Semibold" panose="020B0702040204020203" pitchFamily="34" charset="0"/>
                </a:rPr>
                <a:t>1</a:t>
              </a:r>
              <a:endParaRPr lang="ko-KR" altLang="en-US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10" name="그룹 9" descr="1단계를 나타내는 숫자 1이 표시된 작은 원"/>
          <p:cNvGrpSpPr/>
          <p:nvPr/>
        </p:nvGrpSpPr>
        <p:grpSpPr bwMode="blackWhite">
          <a:xfrm>
            <a:off x="521206" y="3648237"/>
            <a:ext cx="485933" cy="383514"/>
            <a:chOff x="6953426" y="711274"/>
            <a:chExt cx="558179" cy="440533"/>
          </a:xfrm>
        </p:grpSpPr>
        <p:sp>
          <p:nvSpPr>
            <p:cNvPr id="11" name="타원 10" descr="작은 원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" name="텍스트 상자 19" descr="숫자 1"/>
            <p:cNvSpPr txBox="1">
              <a:spLocks noChangeAspect="1"/>
            </p:cNvSpPr>
            <p:nvPr/>
          </p:nvSpPr>
          <p:spPr bwMode="blackWhite">
            <a:xfrm>
              <a:off x="6953426" y="727565"/>
              <a:ext cx="558179" cy="42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ko-KR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Segoe UI Semibold" panose="020B0702040204020203" pitchFamily="34" charset="0"/>
                </a:rPr>
                <a:t>2</a:t>
              </a:r>
              <a:endParaRPr lang="ko-KR" altLang="en-US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13" name="그룹 12" descr="1단계를 나타내는 숫자 1이 표시된 작은 원"/>
          <p:cNvGrpSpPr/>
          <p:nvPr/>
        </p:nvGrpSpPr>
        <p:grpSpPr bwMode="blackWhite">
          <a:xfrm>
            <a:off x="521206" y="5392641"/>
            <a:ext cx="485933" cy="383514"/>
            <a:chOff x="6953426" y="711274"/>
            <a:chExt cx="558179" cy="440533"/>
          </a:xfrm>
        </p:grpSpPr>
        <p:sp>
          <p:nvSpPr>
            <p:cNvPr id="14" name="타원 13" descr="작은 원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" name="텍스트 상자 19" descr="숫자 1"/>
            <p:cNvSpPr txBox="1">
              <a:spLocks noChangeAspect="1"/>
            </p:cNvSpPr>
            <p:nvPr/>
          </p:nvSpPr>
          <p:spPr bwMode="blackWhite">
            <a:xfrm>
              <a:off x="6953426" y="727565"/>
              <a:ext cx="558179" cy="42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ko-KR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Segoe UI Semibold" panose="020B0702040204020203" pitchFamily="34" charset="0"/>
                </a:rPr>
                <a:t>3</a:t>
              </a:r>
              <a:endParaRPr lang="ko-KR" altLang="en-US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186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11372050" cy="640080"/>
          </a:xfrm>
        </p:spPr>
        <p:txBody>
          <a:bodyPr rtlCol="0">
            <a:noAutofit/>
          </a:bodyPr>
          <a:lstStyle/>
          <a:p>
            <a:pPr rtl="0"/>
            <a:r>
              <a:rPr lang="en-US" altLang="ko-KR" dirty="0" smtClean="0">
                <a:cs typeface="Segoe UI Light" panose="020B0502040204020203" pitchFamily="34" charset="0"/>
              </a:rPr>
              <a:t>Discussion 1. Main Variable (Buy-Sell Imbalance)</a:t>
            </a:r>
            <a:endParaRPr lang="ko-KR" altLang="en-US" dirty="0">
              <a:cs typeface="Segoe UI Light" panose="020B0502040204020203" pitchFamily="34" charset="0"/>
            </a:endParaRPr>
          </a:p>
        </p:txBody>
      </p:sp>
      <p:sp>
        <p:nvSpPr>
          <p:cNvPr id="38" name="내용 개체 틀 17"/>
          <p:cNvSpPr txBox="1">
            <a:spLocks/>
          </p:cNvSpPr>
          <p:nvPr/>
        </p:nvSpPr>
        <p:spPr>
          <a:xfrm>
            <a:off x="541609" y="1314071"/>
            <a:ext cx="11224477" cy="5365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864" y="2147708"/>
            <a:ext cx="6068272" cy="25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내용 개체 틀 17"/>
          <p:cNvSpPr txBox="1">
            <a:spLocks/>
          </p:cNvSpPr>
          <p:nvPr/>
        </p:nvSpPr>
        <p:spPr>
          <a:xfrm>
            <a:off x="541609" y="1314071"/>
            <a:ext cx="11224477" cy="5365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751" y="1518192"/>
            <a:ext cx="7684593" cy="478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3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Discussion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3452" y="1513907"/>
            <a:ext cx="10954633" cy="2216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dirty="0" smtClean="0"/>
              <a:t>2. Correlation vs Causality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endParaRPr lang="en-US" altLang="ko-KR" sz="3200" dirty="0"/>
          </a:p>
          <a:p>
            <a:pPr>
              <a:lnSpc>
                <a:spcPct val="150000"/>
              </a:lnSpc>
            </a:pPr>
            <a:r>
              <a:rPr lang="en-US" altLang="ko-KR" sz="3200" dirty="0" smtClean="0"/>
              <a:t>   “</a:t>
            </a:r>
            <a:r>
              <a:rPr lang="en-US" altLang="ko-KR" sz="3200" dirty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Attention-driven </a:t>
            </a:r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buying”</a:t>
            </a:r>
            <a:endParaRPr lang="en-US" altLang="ko-KR" sz="3200" dirty="0" smtClean="0"/>
          </a:p>
        </p:txBody>
      </p:sp>
    </p:spTree>
    <p:extLst>
      <p:ext uri="{BB962C8B-B14F-4D97-AF65-F5344CB8AC3E}">
        <p14:creationId xmlns:p14="http://schemas.microsoft.com/office/powerpoint/2010/main" val="323356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Discussion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3452" y="1513907"/>
            <a:ext cx="109546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dirty="0"/>
              <a:t>2</a:t>
            </a:r>
            <a:r>
              <a:rPr lang="en-US" altLang="ko-KR" sz="3200" dirty="0" smtClean="0"/>
              <a:t>. </a:t>
            </a:r>
            <a:r>
              <a:rPr lang="en-US" altLang="ko-KR" sz="3200" dirty="0" err="1" smtClean="0"/>
              <a:t>Endogeneity</a:t>
            </a:r>
            <a:r>
              <a:rPr lang="en-US" altLang="ko-KR" sz="3200" dirty="0" smtClean="0"/>
              <a:t> Issue &amp; OLS regression</a:t>
            </a:r>
          </a:p>
          <a:p>
            <a:pPr>
              <a:lnSpc>
                <a:spcPct val="150000"/>
              </a:lnSpc>
            </a:pPr>
            <a:endParaRPr lang="en-US" altLang="ko-KR" sz="3200" dirty="0" smtClean="0"/>
          </a:p>
          <a:p>
            <a:pPr>
              <a:lnSpc>
                <a:spcPct val="150000"/>
              </a:lnSpc>
            </a:pPr>
            <a:r>
              <a:rPr lang="en-US" altLang="ko-KR" sz="3200" dirty="0" smtClean="0"/>
              <a:t>Ex. Extreme return rate increases Buy-Sell Imbalances</a:t>
            </a:r>
          </a:p>
          <a:p>
            <a:pPr>
              <a:lnSpc>
                <a:spcPct val="150000"/>
              </a:lnSpc>
            </a:pPr>
            <a:endParaRPr lang="en-US" altLang="ko-KR" sz="3200" dirty="0"/>
          </a:p>
          <a:p>
            <a:pPr>
              <a:lnSpc>
                <a:spcPct val="150000"/>
              </a:lnSpc>
            </a:pPr>
            <a:r>
              <a:rPr lang="en-US" altLang="ko-KR" sz="3200" dirty="0" smtClean="0"/>
              <a:t>Ex. Abnormal Volume increases Buy-Sell Imbalances</a:t>
            </a:r>
          </a:p>
          <a:p>
            <a:pPr>
              <a:lnSpc>
                <a:spcPct val="150000"/>
              </a:lnSpc>
            </a:pPr>
            <a:r>
              <a:rPr lang="en-US" altLang="ko-KR" sz="3200" dirty="0" smtClean="0"/>
              <a:t>Ex</a:t>
            </a:r>
            <a:r>
              <a:rPr lang="en-US" altLang="ko-KR" sz="3200" dirty="0"/>
              <a:t>. </a:t>
            </a:r>
            <a:r>
              <a:rPr lang="en-US" altLang="ko-KR" sz="3200" dirty="0" smtClean="0"/>
              <a:t>Being on news </a:t>
            </a:r>
            <a:r>
              <a:rPr lang="en-US" altLang="ko-KR" sz="3200" dirty="0"/>
              <a:t>increases Buy-Sell Imbalances</a:t>
            </a:r>
            <a:endParaRPr lang="en-US" altLang="ko-KR" sz="3200" dirty="0" smtClean="0"/>
          </a:p>
        </p:txBody>
      </p:sp>
    </p:spTree>
    <p:extLst>
      <p:ext uri="{BB962C8B-B14F-4D97-AF65-F5344CB8AC3E}">
        <p14:creationId xmlns:p14="http://schemas.microsoft.com/office/powerpoint/2010/main" val="228992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515151" y="979074"/>
            <a:ext cx="8338707" cy="640080"/>
          </a:xfrm>
        </p:spPr>
        <p:txBody>
          <a:bodyPr rtlCol="0">
            <a:normAutofit/>
          </a:bodyPr>
          <a:lstStyle/>
          <a:p>
            <a:pPr rtl="0"/>
            <a:r>
              <a:rPr lang="en-US" altLang="ko-KR" dirty="0" smtClean="0">
                <a:cs typeface="Segoe UI Light" panose="020B0502040204020203" pitchFamily="34" charset="0"/>
              </a:rPr>
              <a:t>Any Question or Comment?</a:t>
            </a:r>
            <a:endParaRPr lang="en-US" altLang="ko-KR" dirty="0">
              <a:cs typeface="Segoe UI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61357" y="4783947"/>
            <a:ext cx="4643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/>
              <a:t>Thanks for listening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893025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8613915" cy="640080"/>
          </a:xfrm>
        </p:spPr>
        <p:txBody>
          <a:bodyPr rtlCol="0">
            <a:noAutofit/>
          </a:bodyPr>
          <a:lstStyle/>
          <a:p>
            <a:pPr rtl="0"/>
            <a:r>
              <a:rPr lang="en-US" altLang="ko-KR" dirty="0" smtClean="0">
                <a:cs typeface="Segoe UI Light" panose="020B0502040204020203" pitchFamily="34" charset="0"/>
              </a:rPr>
              <a:t>Overview</a:t>
            </a:r>
            <a:endParaRPr lang="ko-KR" altLang="en-US" dirty="0">
              <a:cs typeface="Segoe UI Light" panose="020B0502040204020203" pitchFamily="34" charset="0"/>
            </a:endParaRPr>
          </a:p>
        </p:txBody>
      </p:sp>
      <p:sp>
        <p:nvSpPr>
          <p:cNvPr id="38" name="내용 개체 틀 17"/>
          <p:cNvSpPr txBox="1">
            <a:spLocks/>
          </p:cNvSpPr>
          <p:nvPr/>
        </p:nvSpPr>
        <p:spPr>
          <a:xfrm>
            <a:off x="541609" y="1524707"/>
            <a:ext cx="11224477" cy="4924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  <a:p>
            <a:pPr marL="0" lvl="0" indent="0" rtl="0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       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This paper shows that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individual investors are net buyers of attention-grabbing stocks, e.g., stocks experiencing high abnormal trading volume, stocks with extreme one-day returns, and stocks in the news.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  <a:p>
            <a:pPr marL="0" lv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    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Attention-driven buying results from the difficulty that investors have searching the thousands of stocks they can potentially buy</a:t>
            </a:r>
            <a:endParaRPr lang="en-US" altLang="ko-KR" sz="2000" dirty="0" smtClean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  <a:p>
            <a:pPr marL="0" lv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  <a:p>
            <a:pPr marL="0" lv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    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Individual investors do not face the same search problem when selling because they tend to sell only stocks they already own.</a:t>
            </a:r>
            <a:endParaRPr lang="ko-KR" altLang="en-US" sz="2000" dirty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</p:txBody>
      </p:sp>
      <p:grpSp>
        <p:nvGrpSpPr>
          <p:cNvPr id="6" name="그룹 5" descr="1단계를 나타내는 숫자 1이 표시된 작은 원"/>
          <p:cNvGrpSpPr/>
          <p:nvPr/>
        </p:nvGrpSpPr>
        <p:grpSpPr bwMode="blackWhite">
          <a:xfrm>
            <a:off x="539408" y="2078743"/>
            <a:ext cx="485933" cy="356792"/>
            <a:chOff x="6953426" y="711274"/>
            <a:chExt cx="558179" cy="409838"/>
          </a:xfrm>
        </p:grpSpPr>
        <p:sp>
          <p:nvSpPr>
            <p:cNvPr id="7" name="타원 6" descr="작은 원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" name="텍스트 상자 19" descr="숫자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ko-KR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Segoe UI Semibold" panose="020B0702040204020203" pitchFamily="34" charset="0"/>
                </a:rPr>
                <a:t>1</a:t>
              </a:r>
              <a:endParaRPr lang="ko-KR" altLang="en-US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10" name="그룹 9" descr="1단계를 나타내는 숫자 1이 표시된 작은 원"/>
          <p:cNvGrpSpPr/>
          <p:nvPr/>
        </p:nvGrpSpPr>
        <p:grpSpPr bwMode="blackWhite">
          <a:xfrm>
            <a:off x="521206" y="3648237"/>
            <a:ext cx="485933" cy="383514"/>
            <a:chOff x="6953426" y="711274"/>
            <a:chExt cx="558179" cy="440533"/>
          </a:xfrm>
        </p:grpSpPr>
        <p:sp>
          <p:nvSpPr>
            <p:cNvPr id="11" name="타원 10" descr="작은 원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" name="텍스트 상자 19" descr="숫자 1"/>
            <p:cNvSpPr txBox="1">
              <a:spLocks noChangeAspect="1"/>
            </p:cNvSpPr>
            <p:nvPr/>
          </p:nvSpPr>
          <p:spPr bwMode="blackWhite">
            <a:xfrm>
              <a:off x="6953426" y="727565"/>
              <a:ext cx="558179" cy="42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ko-KR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Segoe UI Semibold" panose="020B0702040204020203" pitchFamily="34" charset="0"/>
                </a:rPr>
                <a:t>2</a:t>
              </a:r>
              <a:endParaRPr lang="ko-KR" altLang="en-US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13" name="그룹 12" descr="1단계를 나타내는 숫자 1이 표시된 작은 원"/>
          <p:cNvGrpSpPr/>
          <p:nvPr/>
        </p:nvGrpSpPr>
        <p:grpSpPr bwMode="blackWhite">
          <a:xfrm>
            <a:off x="521206" y="5392641"/>
            <a:ext cx="485933" cy="383514"/>
            <a:chOff x="6953426" y="711274"/>
            <a:chExt cx="558179" cy="440533"/>
          </a:xfrm>
        </p:grpSpPr>
        <p:sp>
          <p:nvSpPr>
            <p:cNvPr id="14" name="타원 13" descr="작은 원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" name="텍스트 상자 19" descr="숫자 1"/>
            <p:cNvSpPr txBox="1">
              <a:spLocks noChangeAspect="1"/>
            </p:cNvSpPr>
            <p:nvPr/>
          </p:nvSpPr>
          <p:spPr bwMode="blackWhite">
            <a:xfrm>
              <a:off x="6953426" y="727565"/>
              <a:ext cx="558179" cy="42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ko-KR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Segoe UI Semibold" panose="020B0702040204020203" pitchFamily="34" charset="0"/>
                </a:rPr>
                <a:t>3</a:t>
              </a:r>
              <a:endParaRPr lang="ko-KR" altLang="en-US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11372050" cy="640080"/>
          </a:xfrm>
        </p:spPr>
        <p:txBody>
          <a:bodyPr rtlCol="0">
            <a:noAutofit/>
          </a:bodyPr>
          <a:lstStyle/>
          <a:p>
            <a:pPr rtl="0"/>
            <a:r>
              <a:rPr lang="en-US" altLang="ko-KR" dirty="0" smtClean="0">
                <a:cs typeface="Segoe UI Light" panose="020B0502040204020203" pitchFamily="34" charset="0"/>
              </a:rPr>
              <a:t>Data</a:t>
            </a:r>
            <a:endParaRPr lang="ko-KR" altLang="en-US" dirty="0">
              <a:cs typeface="Segoe UI Light" panose="020B0502040204020203" pitchFamily="34" charset="0"/>
            </a:endParaRPr>
          </a:p>
        </p:txBody>
      </p:sp>
      <p:sp>
        <p:nvSpPr>
          <p:cNvPr id="38" name="내용 개체 틀 17"/>
          <p:cNvSpPr txBox="1">
            <a:spLocks/>
          </p:cNvSpPr>
          <p:nvPr/>
        </p:nvSpPr>
        <p:spPr>
          <a:xfrm>
            <a:off x="541609" y="1314071"/>
            <a:ext cx="11224477" cy="5365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7396" y="1489685"/>
            <a:ext cx="11045468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        </a:t>
            </a:r>
            <a:r>
              <a:rPr lang="en-US" altLang="ko-KR" dirty="0" smtClean="0"/>
              <a:t>A large discount brokerage </a:t>
            </a:r>
            <a:r>
              <a:rPr lang="en-US" altLang="ko-KR" dirty="0" smtClean="0"/>
              <a:t>– </a:t>
            </a:r>
            <a:r>
              <a:rPr lang="en-US" altLang="ko-KR" dirty="0" smtClean="0"/>
              <a:t>trading and position records for the investments of 78,000 households from Jan 1991 to Dec 1996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        </a:t>
            </a:r>
            <a:r>
              <a:rPr lang="en-US" altLang="ko-KR" dirty="0"/>
              <a:t>A </a:t>
            </a:r>
            <a:r>
              <a:rPr lang="en-US" altLang="ko-KR" dirty="0" smtClean="0"/>
              <a:t>small </a:t>
            </a:r>
            <a:r>
              <a:rPr lang="en-US" altLang="ko-KR" dirty="0"/>
              <a:t>discount brokerage – </a:t>
            </a:r>
            <a:r>
              <a:rPr lang="en-US" altLang="ko-KR" dirty="0" smtClean="0"/>
              <a:t>‘’   from </a:t>
            </a:r>
            <a:r>
              <a:rPr lang="en-US" altLang="ko-KR" dirty="0"/>
              <a:t>Jan </a:t>
            </a:r>
            <a:r>
              <a:rPr lang="en-US" altLang="ko-KR" dirty="0" smtClean="0"/>
              <a:t>1996 </a:t>
            </a:r>
            <a:r>
              <a:rPr lang="en-US" altLang="ko-KR" dirty="0"/>
              <a:t>to </a:t>
            </a:r>
            <a:r>
              <a:rPr lang="en-US" altLang="ko-KR" dirty="0" smtClean="0"/>
              <a:t>June 1999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      </a:t>
            </a:r>
            <a:r>
              <a:rPr lang="en-US" altLang="ko-KR" dirty="0"/>
              <a:t>A large </a:t>
            </a:r>
            <a:r>
              <a:rPr lang="en-US" altLang="ko-KR" dirty="0" smtClean="0"/>
              <a:t>full-service brokerage – ‘’  from June 1999 </a:t>
            </a:r>
            <a:r>
              <a:rPr lang="en-US" altLang="ko-KR" dirty="0"/>
              <a:t>to </a:t>
            </a:r>
            <a:r>
              <a:rPr lang="en-US" altLang="ko-KR" dirty="0" smtClean="0"/>
              <a:t>Jan 2002</a:t>
            </a: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        </a:t>
            </a:r>
            <a:r>
              <a:rPr lang="en-US" altLang="ko-KR" dirty="0" smtClean="0"/>
              <a:t>Plexus Group- a consulting firm that tracks the trading of professional money managers for institutional clients from Jan 1993 to Mar 1996</a:t>
            </a:r>
            <a:endParaRPr lang="ko-KR" altLang="en-US" dirty="0"/>
          </a:p>
        </p:txBody>
      </p:sp>
      <p:grpSp>
        <p:nvGrpSpPr>
          <p:cNvPr id="6" name="그룹 5" descr="1단계를 나타내는 숫자 1이 표시된 작은 원"/>
          <p:cNvGrpSpPr/>
          <p:nvPr/>
        </p:nvGrpSpPr>
        <p:grpSpPr bwMode="blackWhite">
          <a:xfrm>
            <a:off x="537909" y="1821715"/>
            <a:ext cx="485933" cy="356792"/>
            <a:chOff x="6953426" y="711274"/>
            <a:chExt cx="558179" cy="409838"/>
          </a:xfrm>
        </p:grpSpPr>
        <p:sp>
          <p:nvSpPr>
            <p:cNvPr id="7" name="타원 6" descr="작은 원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" name="텍스트 상자 19" descr="숫자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ko-KR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Segoe UI Semibold" panose="020B0702040204020203" pitchFamily="34" charset="0"/>
                </a:rPr>
                <a:t>1</a:t>
              </a:r>
              <a:endParaRPr lang="ko-KR" altLang="en-US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10" name="그룹 9" descr="1단계를 나타내는 숫자 1이 표시된 작은 원"/>
          <p:cNvGrpSpPr/>
          <p:nvPr/>
        </p:nvGrpSpPr>
        <p:grpSpPr bwMode="blackWhite">
          <a:xfrm>
            <a:off x="515761" y="3115234"/>
            <a:ext cx="485933" cy="383514"/>
            <a:chOff x="6953426" y="711274"/>
            <a:chExt cx="558179" cy="440533"/>
          </a:xfrm>
        </p:grpSpPr>
        <p:sp>
          <p:nvSpPr>
            <p:cNvPr id="11" name="타원 10" descr="작은 원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" name="텍스트 상자 19" descr="숫자 1"/>
            <p:cNvSpPr txBox="1">
              <a:spLocks noChangeAspect="1"/>
            </p:cNvSpPr>
            <p:nvPr/>
          </p:nvSpPr>
          <p:spPr bwMode="blackWhite">
            <a:xfrm>
              <a:off x="6953426" y="727565"/>
              <a:ext cx="558179" cy="42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ko-KR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Segoe UI Semibold" panose="020B0702040204020203" pitchFamily="34" charset="0"/>
                </a:rPr>
                <a:t>2</a:t>
              </a:r>
              <a:endParaRPr lang="ko-KR" altLang="en-US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13" name="그룹 12" descr="1단계를 나타내는 숫자 1이 표시된 작은 원"/>
          <p:cNvGrpSpPr/>
          <p:nvPr/>
        </p:nvGrpSpPr>
        <p:grpSpPr bwMode="blackWhite">
          <a:xfrm>
            <a:off x="515761" y="3946632"/>
            <a:ext cx="485933" cy="383514"/>
            <a:chOff x="6953426" y="711274"/>
            <a:chExt cx="558179" cy="440533"/>
          </a:xfrm>
        </p:grpSpPr>
        <p:sp>
          <p:nvSpPr>
            <p:cNvPr id="14" name="타원 13" descr="작은 원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" name="텍스트 상자 19" descr="숫자 1"/>
            <p:cNvSpPr txBox="1">
              <a:spLocks noChangeAspect="1"/>
            </p:cNvSpPr>
            <p:nvPr/>
          </p:nvSpPr>
          <p:spPr bwMode="blackWhite">
            <a:xfrm>
              <a:off x="6953426" y="727565"/>
              <a:ext cx="558179" cy="42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ko-KR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Segoe UI Semibold" panose="020B0702040204020203" pitchFamily="34" charset="0"/>
                </a:rPr>
                <a:t>3</a:t>
              </a:r>
              <a:endParaRPr lang="ko-KR" altLang="en-US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16" name="그룹 15" descr="1단계를 나타내는 숫자 1이 표시된 작은 원"/>
          <p:cNvGrpSpPr/>
          <p:nvPr/>
        </p:nvGrpSpPr>
        <p:grpSpPr bwMode="blackWhite">
          <a:xfrm>
            <a:off x="513560" y="4705539"/>
            <a:ext cx="485933" cy="383514"/>
            <a:chOff x="6953426" y="711274"/>
            <a:chExt cx="558179" cy="440533"/>
          </a:xfrm>
        </p:grpSpPr>
        <p:sp>
          <p:nvSpPr>
            <p:cNvPr id="17" name="타원 16" descr="작은 원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8" name="텍스트 상자 19" descr="숫자 1"/>
            <p:cNvSpPr txBox="1">
              <a:spLocks noChangeAspect="1"/>
            </p:cNvSpPr>
            <p:nvPr/>
          </p:nvSpPr>
          <p:spPr bwMode="blackWhite">
            <a:xfrm>
              <a:off x="6953426" y="727565"/>
              <a:ext cx="558179" cy="42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ko-KR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Segoe UI Semibold" panose="020B0702040204020203" pitchFamily="34" charset="0"/>
                </a:rPr>
                <a:t>4</a:t>
              </a:r>
              <a:endParaRPr lang="ko-KR" altLang="en-US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041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11372050" cy="640080"/>
          </a:xfrm>
        </p:spPr>
        <p:txBody>
          <a:bodyPr rtlCol="0">
            <a:noAutofit/>
          </a:bodyPr>
          <a:lstStyle/>
          <a:p>
            <a:pPr rtl="0"/>
            <a:r>
              <a:rPr lang="en-US" altLang="ko-KR" dirty="0" smtClean="0">
                <a:cs typeface="Segoe UI Light" panose="020B0502040204020203" pitchFamily="34" charset="0"/>
              </a:rPr>
              <a:t>Main Variable – Buy-Sell Imbalance</a:t>
            </a:r>
            <a:endParaRPr lang="ko-KR" altLang="en-US" dirty="0">
              <a:cs typeface="Segoe UI Light" panose="020B0502040204020203" pitchFamily="34" charset="0"/>
            </a:endParaRPr>
          </a:p>
        </p:txBody>
      </p:sp>
      <p:sp>
        <p:nvSpPr>
          <p:cNvPr id="38" name="내용 개체 틀 17"/>
          <p:cNvSpPr txBox="1">
            <a:spLocks/>
          </p:cNvSpPr>
          <p:nvPr/>
        </p:nvSpPr>
        <p:spPr>
          <a:xfrm>
            <a:off x="541609" y="1314071"/>
            <a:ext cx="11224477" cy="5365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864" y="2147708"/>
            <a:ext cx="6068272" cy="25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6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11372050" cy="640080"/>
          </a:xfrm>
        </p:spPr>
        <p:txBody>
          <a:bodyPr rtlCol="0">
            <a:noAutofit/>
          </a:bodyPr>
          <a:lstStyle/>
          <a:p>
            <a:pPr rtl="0"/>
            <a:r>
              <a:rPr lang="en-US" altLang="ko-KR" dirty="0" smtClean="0">
                <a:cs typeface="Segoe UI Light" panose="020B0502040204020203" pitchFamily="34" charset="0"/>
              </a:rPr>
              <a:t>1.1 Volume sorts</a:t>
            </a:r>
            <a:endParaRPr lang="ko-KR" altLang="en-US" dirty="0">
              <a:cs typeface="Segoe UI Light" panose="020B0502040204020203" pitchFamily="34" charset="0"/>
            </a:endParaRPr>
          </a:p>
        </p:txBody>
      </p:sp>
      <p:sp>
        <p:nvSpPr>
          <p:cNvPr id="38" name="내용 개체 틀 17"/>
          <p:cNvSpPr txBox="1">
            <a:spLocks/>
          </p:cNvSpPr>
          <p:nvPr/>
        </p:nvSpPr>
        <p:spPr>
          <a:xfrm>
            <a:off x="541609" y="1314071"/>
            <a:ext cx="11224477" cy="5365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230" y="1970640"/>
            <a:ext cx="2867425" cy="125747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755" y="3996714"/>
            <a:ext cx="3934374" cy="16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11372050" cy="640080"/>
          </a:xfrm>
        </p:spPr>
        <p:txBody>
          <a:bodyPr rtlCol="0">
            <a:noAutofit/>
          </a:bodyPr>
          <a:lstStyle/>
          <a:p>
            <a:pPr rtl="0"/>
            <a:r>
              <a:rPr lang="en-US" altLang="ko-KR" dirty="0" smtClean="0">
                <a:cs typeface="Segoe UI Light" panose="020B0502040204020203" pitchFamily="34" charset="0"/>
              </a:rPr>
              <a:t>1.1 Volume sorts</a:t>
            </a:r>
            <a:endParaRPr lang="ko-KR" altLang="en-US" dirty="0">
              <a:cs typeface="Segoe UI Light" panose="020B0502040204020203" pitchFamily="34" charset="0"/>
            </a:endParaRPr>
          </a:p>
        </p:txBody>
      </p:sp>
      <p:sp>
        <p:nvSpPr>
          <p:cNvPr id="38" name="내용 개체 틀 17"/>
          <p:cNvSpPr txBox="1">
            <a:spLocks/>
          </p:cNvSpPr>
          <p:nvPr/>
        </p:nvSpPr>
        <p:spPr>
          <a:xfrm>
            <a:off x="541609" y="1314071"/>
            <a:ext cx="11224477" cy="5365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672" y="1314071"/>
            <a:ext cx="10398353" cy="519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1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11372050" cy="640080"/>
          </a:xfrm>
        </p:spPr>
        <p:txBody>
          <a:bodyPr rtlCol="0">
            <a:noAutofit/>
          </a:bodyPr>
          <a:lstStyle/>
          <a:p>
            <a:pPr rtl="0"/>
            <a:r>
              <a:rPr lang="en-US" altLang="ko-KR" dirty="0" smtClean="0">
                <a:cs typeface="Segoe UI Light" panose="020B0502040204020203" pitchFamily="34" charset="0"/>
              </a:rPr>
              <a:t>1.2 Return sorts</a:t>
            </a:r>
            <a:endParaRPr lang="ko-KR" altLang="en-US" dirty="0">
              <a:cs typeface="Segoe UI Light" panose="020B0502040204020203" pitchFamily="34" charset="0"/>
            </a:endParaRPr>
          </a:p>
        </p:txBody>
      </p:sp>
      <p:sp>
        <p:nvSpPr>
          <p:cNvPr id="38" name="내용 개체 틀 17"/>
          <p:cNvSpPr txBox="1">
            <a:spLocks/>
          </p:cNvSpPr>
          <p:nvPr/>
        </p:nvSpPr>
        <p:spPr>
          <a:xfrm>
            <a:off x="541609" y="1314071"/>
            <a:ext cx="11224477" cy="5365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929" y="1314071"/>
            <a:ext cx="10191039" cy="525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7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11372050" cy="640080"/>
          </a:xfrm>
        </p:spPr>
        <p:txBody>
          <a:bodyPr rtlCol="0">
            <a:noAutofit/>
          </a:bodyPr>
          <a:lstStyle/>
          <a:p>
            <a:pPr rtl="0"/>
            <a:r>
              <a:rPr lang="en-US" altLang="ko-KR" dirty="0" smtClean="0">
                <a:cs typeface="Segoe UI Light" panose="020B0502040204020203" pitchFamily="34" charset="0"/>
              </a:rPr>
              <a:t>Fig 1. Simulation by Kyle (1985)’s model</a:t>
            </a:r>
            <a:endParaRPr lang="ko-KR" altLang="en-US" dirty="0">
              <a:cs typeface="Segoe UI Light" panose="020B0502040204020203" pitchFamily="34" charset="0"/>
            </a:endParaRPr>
          </a:p>
        </p:txBody>
      </p:sp>
      <p:sp>
        <p:nvSpPr>
          <p:cNvPr id="38" name="내용 개체 틀 17"/>
          <p:cNvSpPr txBox="1">
            <a:spLocks/>
          </p:cNvSpPr>
          <p:nvPr/>
        </p:nvSpPr>
        <p:spPr>
          <a:xfrm>
            <a:off x="541609" y="1314071"/>
            <a:ext cx="11224477" cy="5365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65" y="1919634"/>
            <a:ext cx="5328952" cy="416021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441" y="1919634"/>
            <a:ext cx="5447612" cy="416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5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715147_TF10001108.potx" id="{3F4D466F-2E95-485C-97A8-7A840C6B88CE}" vid="{A086733F-FFD1-4E69-9A0E-40414DC78DC6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0072C5-DDE0-4258-BA7A-4D4B80DFA632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purl.org/dc/terms/"/>
    <ds:schemaRef ds:uri="71af3243-3dd4-4a8d-8c0d-dd76da1f02a5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6c05727-aa75-4e4a-9b5f-8a80a11658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2016 시작</Template>
  <TotalTime>0</TotalTime>
  <Words>430</Words>
  <Application>Microsoft Office PowerPoint</Application>
  <PresentationFormat>와이드스크린</PresentationFormat>
  <Paragraphs>82</Paragraphs>
  <Slides>22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8" baseType="lpstr">
      <vt:lpstr>맑은 고딕</vt:lpstr>
      <vt:lpstr>Arial</vt:lpstr>
      <vt:lpstr>Segoe UI</vt:lpstr>
      <vt:lpstr>Segoe UI Light</vt:lpstr>
      <vt:lpstr>Segoe UI Semibold</vt:lpstr>
      <vt:lpstr>WelcomeDoc</vt:lpstr>
      <vt:lpstr>All That Glitters: The Effect of Attention and News on the Buying Behavior of Individual and Institutional Investors</vt:lpstr>
      <vt:lpstr>PowerPoint 프레젠테이션</vt:lpstr>
      <vt:lpstr>Overview</vt:lpstr>
      <vt:lpstr>Data</vt:lpstr>
      <vt:lpstr>Main Variable – Buy-Sell Imbalance</vt:lpstr>
      <vt:lpstr>1.1 Volume sorts</vt:lpstr>
      <vt:lpstr>1.1 Volume sorts</vt:lpstr>
      <vt:lpstr>1.2 Return sorts</vt:lpstr>
      <vt:lpstr>Fig 1. Simulation by Kyle (1985)’s model</vt:lpstr>
      <vt:lpstr>Fig 2. Buy-Sell Imbalances of actual data</vt:lpstr>
      <vt:lpstr>1.3 News sorts</vt:lpstr>
      <vt:lpstr>Fig.3 Buy-Sell Imbalances sorted by them all</vt:lpstr>
      <vt:lpstr>1.4 Size partitions (by market capitalization)</vt:lpstr>
      <vt:lpstr>1.4 Size partitions (by market capitalization)</vt:lpstr>
      <vt:lpstr>1.5 Earnings and dividend announcements</vt:lpstr>
      <vt:lpstr>2. Short-Sale Constraints</vt:lpstr>
      <vt:lpstr>2. Short-Sale Constraints</vt:lpstr>
      <vt:lpstr>Conclusion</vt:lpstr>
      <vt:lpstr>Discussion 1. Main Variable (Buy-Sell Imbalance)</vt:lpstr>
      <vt:lpstr>Discussion</vt:lpstr>
      <vt:lpstr>Discussion</vt:lpstr>
      <vt:lpstr>Any Question or Comment?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2020-09-19T17:19:44Z</dcterms:created>
  <dcterms:modified xsi:type="dcterms:W3CDTF">2021-04-29T22:29:02Z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